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4630400" cy="8229600"/>
  <p:notesSz cx="8229600" cy="14630400"/>
  <p:embeddedFontLst>
    <p:embeddedFont>
      <p:font typeface="Cabin" panose="020B0604020202020204" charset="0"/>
      <p:regular r:id="rId11"/>
      <p:bold r:id="rId12"/>
      <p:italic r:id="rId13"/>
      <p:boldItalic r:id="rId14"/>
    </p:embeddedFont>
    <p:embeddedFont>
      <p:font typeface="Unbounded" panose="020B0604020202020204" charset="0"/>
      <p:regular r:id="rId15"/>
      <p:bold r:id="rId16"/>
    </p:embeddedFont>
    <p:embeddedFont>
      <p:font typeface="Unbounded Light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W6840xZLgbB818uzGbtBtUgQv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5" name="Google Shape;25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04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9" name="Google Shape;29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0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3" name="Google Shape;33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775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7" name="Google Shape;37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1025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7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3" name="Google Shape;13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13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7" name="Google Shape;17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80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1" name="Google Shape;21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95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1018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837724" y="1428853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Browser Automation AI Agent</a:t>
            </a:r>
            <a:endParaRPr sz="4400" b="0" i="0" u="none" strike="noStrike" cap="none" dirty="0"/>
          </a:p>
        </p:txBody>
      </p:sp>
      <p:sp>
        <p:nvSpPr>
          <p:cNvPr id="46" name="Google Shape;46;p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 intelligent, self-healing system that transforms natural language goals into automated browser tests—reducing manual debugging and maintenance while adapting to UI changes.</a:t>
            </a:r>
            <a:endParaRPr sz="185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/>
          <p:nvPr/>
        </p:nvSpPr>
        <p:spPr>
          <a:xfrm>
            <a:off x="506065" y="315337"/>
            <a:ext cx="8131868" cy="181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Unbounded"/>
              <a:buNone/>
            </a:pPr>
            <a:r>
              <a:rPr lang="en-US" sz="38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The Challenge with Traditional Browser Testing</a:t>
            </a:r>
            <a:endParaRPr sz="3800" b="0" i="0" u="none" strike="noStrike" cap="none" dirty="0"/>
          </a:p>
        </p:txBody>
      </p:sp>
      <p:sp>
        <p:nvSpPr>
          <p:cNvPr id="54" name="Google Shape;54;p2"/>
          <p:cNvSpPr/>
          <p:nvPr/>
        </p:nvSpPr>
        <p:spPr>
          <a:xfrm>
            <a:off x="719137" y="2473538"/>
            <a:ext cx="220694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Unbounded"/>
              <a:buNone/>
            </a:pPr>
            <a:r>
              <a:rPr lang="en-US" sz="2250" b="0" i="0" u="none" strike="noStrike" cap="none" dirty="0">
                <a:solidFill>
                  <a:srgbClr val="000000"/>
                </a:solidFill>
                <a:latin typeface="Unbounded"/>
                <a:ea typeface="Unbounded"/>
                <a:cs typeface="Unbounded"/>
                <a:sym typeface="Unbounded"/>
              </a:rPr>
              <a:t>❌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 Manual Creation</a:t>
            </a:r>
            <a:endParaRPr sz="2250" b="0" i="0" u="none" strike="noStrike" cap="none" dirty="0"/>
          </a:p>
        </p:txBody>
      </p:sp>
      <p:sp>
        <p:nvSpPr>
          <p:cNvPr id="55" name="Google Shape;55;p2"/>
          <p:cNvSpPr/>
          <p:nvPr/>
        </p:nvSpPr>
        <p:spPr>
          <a:xfrm>
            <a:off x="719137" y="3419250"/>
            <a:ext cx="2206943" cy="217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Writing test scripts is time-consuming and requires deep technical knowledge of selectors and page structure.</a:t>
            </a:r>
            <a:endParaRPr sz="1600" b="0" i="0" u="none" strike="noStrike" cap="none" dirty="0"/>
          </a:p>
        </p:txBody>
      </p:sp>
      <p:sp>
        <p:nvSpPr>
          <p:cNvPr id="56" name="Google Shape;56;p2"/>
          <p:cNvSpPr/>
          <p:nvPr/>
        </p:nvSpPr>
        <p:spPr>
          <a:xfrm>
            <a:off x="3434953" y="2473538"/>
            <a:ext cx="220694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Unbounded"/>
              <a:buNone/>
            </a:pPr>
            <a:r>
              <a:rPr lang="en-US" sz="2250" b="0" i="0" u="none" strike="noStrike" cap="none">
                <a:solidFill>
                  <a:srgbClr val="000000"/>
                </a:solidFill>
                <a:latin typeface="Unbounded"/>
                <a:ea typeface="Unbounded"/>
                <a:cs typeface="Unbounded"/>
                <a:sym typeface="Unbounded"/>
              </a:rPr>
              <a:t>❌</a:t>
            </a:r>
            <a:r>
              <a:rPr lang="en-US" sz="2250" b="0" i="0" u="none" strike="noStrike" cap="non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 Fragile Tests</a:t>
            </a:r>
            <a:endParaRPr sz="2250" b="0" i="0" u="none" strike="noStrike" cap="none"/>
          </a:p>
        </p:txBody>
      </p:sp>
      <p:sp>
        <p:nvSpPr>
          <p:cNvPr id="57" name="Google Shape;57;p2"/>
          <p:cNvSpPr/>
          <p:nvPr/>
        </p:nvSpPr>
        <p:spPr>
          <a:xfrm>
            <a:off x="3434953" y="3419251"/>
            <a:ext cx="2206943" cy="208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UI changes break tests frequently, causing false failures and maintenance overhead.</a:t>
            </a:r>
            <a:endParaRPr sz="1600" b="0" i="0" u="none" strike="noStrike" cap="none" dirty="0"/>
          </a:p>
        </p:txBody>
      </p:sp>
      <p:sp>
        <p:nvSpPr>
          <p:cNvPr id="58" name="Google Shape;58;p2"/>
          <p:cNvSpPr/>
          <p:nvPr/>
        </p:nvSpPr>
        <p:spPr>
          <a:xfrm>
            <a:off x="6147963" y="2473538"/>
            <a:ext cx="2617214" cy="110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Unbounded"/>
              <a:buNone/>
            </a:pPr>
            <a:r>
              <a:rPr lang="en-US" sz="2250" b="0" i="0" u="none" strike="noStrike" cap="none" dirty="0">
                <a:solidFill>
                  <a:srgbClr val="000000"/>
                </a:solidFill>
                <a:latin typeface="Unbounded"/>
                <a:ea typeface="Unbounded"/>
                <a:cs typeface="Unbounded"/>
                <a:sym typeface="Unbounded"/>
              </a:rPr>
              <a:t>❌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 High Maintenance</a:t>
            </a:r>
            <a:endParaRPr sz="2250" b="0" i="0" u="none" strike="noStrike" cap="none" dirty="0"/>
          </a:p>
        </p:txBody>
      </p:sp>
      <p:sp>
        <p:nvSpPr>
          <p:cNvPr id="59" name="Google Shape;59;p2"/>
          <p:cNvSpPr/>
          <p:nvPr/>
        </p:nvSpPr>
        <p:spPr>
          <a:xfrm>
            <a:off x="6147963" y="3419250"/>
            <a:ext cx="2289096" cy="131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Constant script updates drain resources and slow down development cycles.</a:t>
            </a:r>
            <a:endParaRPr sz="1600" b="0" i="0" u="none" strike="noStrike" cap="none" dirty="0"/>
          </a:p>
        </p:txBody>
      </p:sp>
      <p:sp>
        <p:nvSpPr>
          <p:cNvPr id="60" name="Google Shape;60;p2"/>
          <p:cNvSpPr/>
          <p:nvPr/>
        </p:nvSpPr>
        <p:spPr>
          <a:xfrm>
            <a:off x="719137" y="5819955"/>
            <a:ext cx="2900720" cy="36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nbounded"/>
              <a:buNone/>
            </a:pPr>
            <a:r>
              <a:rPr lang="en-US" sz="225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Our Solution</a:t>
            </a:r>
            <a:endParaRPr sz="2250" b="0" i="0" u="none" strike="noStrike" cap="none" dirty="0"/>
          </a:p>
        </p:txBody>
      </p:sp>
      <p:sp>
        <p:nvSpPr>
          <p:cNvPr id="61" name="Google Shape;61;p2"/>
          <p:cNvSpPr/>
          <p:nvPr/>
        </p:nvSpPr>
        <p:spPr>
          <a:xfrm>
            <a:off x="719136" y="6502992"/>
            <a:ext cx="7705725" cy="98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 AI-powered system that </a:t>
            </a:r>
            <a:r>
              <a:rPr lang="en-US" sz="1600" b="1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discovers</a:t>
            </a: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user journeys, </a:t>
            </a:r>
            <a:r>
              <a:rPr lang="en-US" sz="1600" b="1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generates</a:t>
            </a: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Playwright scripts, </a:t>
            </a:r>
            <a:r>
              <a:rPr lang="en-US" sz="1600" b="1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executes</a:t>
            </a: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tests, </a:t>
            </a:r>
            <a:r>
              <a:rPr lang="en-US" sz="1600" b="1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diagnoses</a:t>
            </a: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failures, and </a:t>
            </a:r>
            <a:r>
              <a:rPr lang="en-US" sz="1600" b="1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repairs</a:t>
            </a: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itself automatically—turning browser automation into an intelligent, self-healing ecosystem.</a:t>
            </a:r>
            <a:endParaRPr sz="1600" b="0" i="0" u="none" strike="noStrike" cap="non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C370C6-0646-77EE-639C-372311C3E6A2}"/>
              </a:ext>
            </a:extLst>
          </p:cNvPr>
          <p:cNvCxnSpPr/>
          <p:nvPr/>
        </p:nvCxnSpPr>
        <p:spPr>
          <a:xfrm>
            <a:off x="506065" y="1894114"/>
            <a:ext cx="813186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/>
          <p:nvPr/>
        </p:nvSpPr>
        <p:spPr>
          <a:xfrm>
            <a:off x="675050" y="261431"/>
            <a:ext cx="12682996" cy="169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Unbounded"/>
              <a:buNone/>
            </a:pPr>
            <a:r>
              <a:rPr lang="en-US" sz="38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How It Works: The AI Agent Architecture</a:t>
            </a:r>
            <a:endParaRPr sz="3800" b="0" i="0" u="none" strike="noStrike" cap="none" dirty="0"/>
          </a:p>
        </p:txBody>
      </p:sp>
      <p:sp>
        <p:nvSpPr>
          <p:cNvPr id="68" name="Google Shape;68;p3"/>
          <p:cNvSpPr/>
          <p:nvPr/>
        </p:nvSpPr>
        <p:spPr>
          <a:xfrm>
            <a:off x="719495" y="1181642"/>
            <a:ext cx="205502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Unbounded Light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</a:t>
            </a:r>
            <a:endParaRPr sz="1600" b="0" i="0" u="none" strike="noStrike" cap="none" dirty="0"/>
          </a:p>
        </p:txBody>
      </p:sp>
      <p:sp>
        <p:nvSpPr>
          <p:cNvPr id="70" name="Google Shape;70;p3"/>
          <p:cNvSpPr/>
          <p:nvPr/>
        </p:nvSpPr>
        <p:spPr>
          <a:xfrm>
            <a:off x="1127888" y="1200576"/>
            <a:ext cx="3109317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lang="en-US" sz="19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Flow Discovery Agent</a:t>
            </a:r>
            <a:endParaRPr sz="1900" b="0" i="0" u="none" strike="noStrike" cap="none" dirty="0"/>
          </a:p>
        </p:txBody>
      </p:sp>
      <p:sp>
        <p:nvSpPr>
          <p:cNvPr id="71" name="Google Shape;71;p3"/>
          <p:cNvSpPr/>
          <p:nvPr/>
        </p:nvSpPr>
        <p:spPr>
          <a:xfrm>
            <a:off x="719549" y="2050322"/>
            <a:ext cx="64929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Interprets natural language goals and maps them to concrete user actions like login, signup, or checkout flows.</a:t>
            </a:r>
            <a:endParaRPr sz="1600" b="0" i="0" u="none" strike="noStrike" cap="none" dirty="0"/>
          </a:p>
        </p:txBody>
      </p:sp>
      <p:sp>
        <p:nvSpPr>
          <p:cNvPr id="72" name="Google Shape;72;p3"/>
          <p:cNvSpPr/>
          <p:nvPr/>
        </p:nvSpPr>
        <p:spPr>
          <a:xfrm>
            <a:off x="7417951" y="1181642"/>
            <a:ext cx="205502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Unbounded Light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</a:t>
            </a:r>
            <a:endParaRPr sz="1600" b="0" i="0" u="none" strike="noStrike" cap="none" dirty="0"/>
          </a:p>
        </p:txBody>
      </p:sp>
      <p:sp>
        <p:nvSpPr>
          <p:cNvPr id="73" name="Google Shape;73;p3"/>
          <p:cNvSpPr/>
          <p:nvPr/>
        </p:nvSpPr>
        <p:spPr>
          <a:xfrm>
            <a:off x="7417897" y="7529877"/>
            <a:ext cx="6492954" cy="2286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7794308" y="1227076"/>
            <a:ext cx="3368754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lang="en-US" sz="19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Script Generator Agent</a:t>
            </a:r>
            <a:endParaRPr sz="1900" b="0" i="0" u="none" strike="noStrike" cap="none" dirty="0"/>
          </a:p>
        </p:txBody>
      </p:sp>
      <p:sp>
        <p:nvSpPr>
          <p:cNvPr id="75" name="Google Shape;75;p3"/>
          <p:cNvSpPr/>
          <p:nvPr/>
        </p:nvSpPr>
        <p:spPr>
          <a:xfrm>
            <a:off x="7417951" y="2044907"/>
            <a:ext cx="64929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Converts discovered steps into maintainable Playwright code following best practices and automation standards.</a:t>
            </a:r>
            <a:endParaRPr sz="1600" b="0" i="0" u="none" strike="noStrike" cap="none" dirty="0"/>
          </a:p>
        </p:txBody>
      </p:sp>
      <p:sp>
        <p:nvSpPr>
          <p:cNvPr id="76" name="Google Shape;76;p3"/>
          <p:cNvSpPr/>
          <p:nvPr/>
        </p:nvSpPr>
        <p:spPr>
          <a:xfrm>
            <a:off x="719495" y="3304104"/>
            <a:ext cx="205502" cy="3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Unbounded Light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</a:t>
            </a:r>
            <a:endParaRPr sz="1600" b="0" i="0" u="none" strike="noStrike" cap="none" dirty="0"/>
          </a:p>
        </p:txBody>
      </p:sp>
      <p:sp>
        <p:nvSpPr>
          <p:cNvPr id="77" name="Google Shape;77;p3"/>
          <p:cNvSpPr/>
          <p:nvPr/>
        </p:nvSpPr>
        <p:spPr>
          <a:xfrm>
            <a:off x="711756" y="3065993"/>
            <a:ext cx="6492954" cy="2286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1129486" y="3356906"/>
            <a:ext cx="2418755" cy="3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lang="en-US" sz="19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Execution </a:t>
            </a:r>
          </a:p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lang="en-US" sz="19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Agent</a:t>
            </a:r>
            <a:endParaRPr sz="1900" b="0" i="0" u="none" strike="noStrike" cap="none" dirty="0"/>
          </a:p>
        </p:txBody>
      </p:sp>
      <p:sp>
        <p:nvSpPr>
          <p:cNvPr id="79" name="Google Shape;79;p3"/>
          <p:cNvSpPr/>
          <p:nvPr/>
        </p:nvSpPr>
        <p:spPr>
          <a:xfrm>
            <a:off x="822246" y="4256199"/>
            <a:ext cx="6492954" cy="8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Runs generated scripts, captures screenshots, records videos, and logs execution details for comprehensive monitoring.</a:t>
            </a:r>
            <a:endParaRPr sz="1600" b="0" i="0" u="none" strike="noStrike" cap="none" dirty="0"/>
          </a:p>
        </p:txBody>
      </p:sp>
      <p:sp>
        <p:nvSpPr>
          <p:cNvPr id="80" name="Google Shape;80;p3"/>
          <p:cNvSpPr/>
          <p:nvPr/>
        </p:nvSpPr>
        <p:spPr>
          <a:xfrm>
            <a:off x="7417951" y="3304104"/>
            <a:ext cx="205502" cy="3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Unbounded Light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</a:t>
            </a:r>
            <a:endParaRPr sz="1600" b="0" i="0" u="none" strike="noStrike" cap="none" dirty="0"/>
          </a:p>
        </p:txBody>
      </p:sp>
      <p:sp>
        <p:nvSpPr>
          <p:cNvPr id="81" name="Google Shape;81;p3"/>
          <p:cNvSpPr/>
          <p:nvPr/>
        </p:nvSpPr>
        <p:spPr>
          <a:xfrm>
            <a:off x="7425692" y="3065993"/>
            <a:ext cx="6492954" cy="2286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7794308" y="3344103"/>
            <a:ext cx="3148012" cy="3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lang="en-US" sz="19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Error Diagnosis Agent</a:t>
            </a:r>
            <a:endParaRPr sz="1900" b="0" i="0" u="none" strike="noStrike" cap="none" dirty="0"/>
          </a:p>
        </p:txBody>
      </p:sp>
      <p:sp>
        <p:nvSpPr>
          <p:cNvPr id="83" name="Google Shape;83;p3"/>
          <p:cNvSpPr/>
          <p:nvPr/>
        </p:nvSpPr>
        <p:spPr>
          <a:xfrm>
            <a:off x="7520702" y="4274362"/>
            <a:ext cx="6492954" cy="8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Analyzes failed runs to identify root causes—broken selectors, timeouts, or missing elements—with human-readable explanations.</a:t>
            </a:r>
            <a:endParaRPr sz="1600" b="0" i="0" u="none" strike="noStrike" cap="none" dirty="0"/>
          </a:p>
        </p:txBody>
      </p:sp>
      <p:sp>
        <p:nvSpPr>
          <p:cNvPr id="84" name="Google Shape;84;p3"/>
          <p:cNvSpPr/>
          <p:nvPr/>
        </p:nvSpPr>
        <p:spPr>
          <a:xfrm>
            <a:off x="719495" y="5619210"/>
            <a:ext cx="205502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Unbounded Light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</a:t>
            </a:r>
            <a:endParaRPr sz="1600" b="0" i="0" u="none" strike="noStrike" cap="none" dirty="0"/>
          </a:p>
        </p:txBody>
      </p:sp>
      <p:sp>
        <p:nvSpPr>
          <p:cNvPr id="85" name="Google Shape;85;p3"/>
          <p:cNvSpPr/>
          <p:nvPr/>
        </p:nvSpPr>
        <p:spPr>
          <a:xfrm>
            <a:off x="697426" y="5320045"/>
            <a:ext cx="6492954" cy="2809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1127888" y="5638323"/>
            <a:ext cx="3238738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lang="en-US" sz="19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Adaptive Repair Agent</a:t>
            </a:r>
            <a:endParaRPr sz="1900" b="0" i="0" u="none" strike="noStrike" cap="none" dirty="0"/>
          </a:p>
        </p:txBody>
      </p:sp>
      <p:sp>
        <p:nvSpPr>
          <p:cNvPr id="87" name="Google Shape;87;p3"/>
          <p:cNvSpPr/>
          <p:nvPr/>
        </p:nvSpPr>
        <p:spPr>
          <a:xfrm>
            <a:off x="739013" y="6438901"/>
            <a:ext cx="6492954" cy="6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Implements self-healing strategies to fix common issues automatically and reruns scripts, maintaining test stability over time.</a:t>
            </a:r>
            <a:endParaRPr sz="1600" b="0" i="0" u="none" strike="noStrike" cap="none" dirty="0"/>
          </a:p>
        </p:txBody>
      </p:sp>
      <p:sp>
        <p:nvSpPr>
          <p:cNvPr id="88" name="Google Shape;88;p3"/>
          <p:cNvSpPr/>
          <p:nvPr/>
        </p:nvSpPr>
        <p:spPr>
          <a:xfrm>
            <a:off x="7417951" y="5619210"/>
            <a:ext cx="205502" cy="2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Unbounded Light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0</a:t>
            </a:r>
            <a:endParaRPr sz="1600" b="0" i="0" u="none" strike="noStrike" cap="none" dirty="0"/>
          </a:p>
        </p:txBody>
      </p:sp>
      <p:sp>
        <p:nvSpPr>
          <p:cNvPr id="89" name="Google Shape;89;p3"/>
          <p:cNvSpPr/>
          <p:nvPr/>
        </p:nvSpPr>
        <p:spPr>
          <a:xfrm>
            <a:off x="7417897" y="5317334"/>
            <a:ext cx="6492954" cy="2809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7794308" y="5645336"/>
            <a:ext cx="3745111" cy="30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lang="en-US" sz="1900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Regression Monitor Agent</a:t>
            </a:r>
            <a:endParaRPr sz="1900" b="0" i="0" u="none" strike="noStrike" cap="none" dirty="0"/>
          </a:p>
        </p:txBody>
      </p:sp>
      <p:sp>
        <p:nvSpPr>
          <p:cNvPr id="91" name="Google Shape;91;p3"/>
          <p:cNvSpPr/>
          <p:nvPr/>
        </p:nvSpPr>
        <p:spPr>
          <a:xfrm>
            <a:off x="7417897" y="6429679"/>
            <a:ext cx="6492954" cy="65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lang="en-US" sz="16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Tracks visual changes, detects UI regressions, and ensures visual consistency across test runs.</a:t>
            </a:r>
            <a:endParaRPr sz="1600" b="0" i="0" u="none" strike="noStrike" cap="non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7C7A81-670F-413C-4E58-C54EF7D8B03B}"/>
              </a:ext>
            </a:extLst>
          </p:cNvPr>
          <p:cNvCxnSpPr>
            <a:cxnSpLocks/>
          </p:cNvCxnSpPr>
          <p:nvPr/>
        </p:nvCxnSpPr>
        <p:spPr>
          <a:xfrm>
            <a:off x="600891" y="1056674"/>
            <a:ext cx="1341276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Google Shape;73;p3">
            <a:extLst>
              <a:ext uri="{FF2B5EF4-FFF2-40B4-BE49-F238E27FC236}">
                <a16:creationId xmlns:a16="http://schemas.microsoft.com/office/drawing/2014/main" id="{6EC4CFF5-50B0-B5FC-34A4-A224C7A60352}"/>
              </a:ext>
            </a:extLst>
          </p:cNvPr>
          <p:cNvSpPr/>
          <p:nvPr/>
        </p:nvSpPr>
        <p:spPr>
          <a:xfrm>
            <a:off x="711756" y="7539674"/>
            <a:ext cx="6492954" cy="2286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461843" y="5059870"/>
            <a:ext cx="6671786" cy="857964"/>
          </a:xfrm>
          <a:prstGeom prst="roundRect">
            <a:avLst>
              <a:gd name="adj" fmla="val 8526"/>
            </a:avLst>
          </a:prstGeom>
          <a:solidFill>
            <a:srgbClr val="112836"/>
          </a:solidFill>
          <a:ln w="15225" cap="flat" cmpd="sng">
            <a:solidFill>
              <a:srgbClr val="4960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97" name="Google Shape;97;p4"/>
          <p:cNvSpPr/>
          <p:nvPr/>
        </p:nvSpPr>
        <p:spPr>
          <a:xfrm>
            <a:off x="450956" y="244298"/>
            <a:ext cx="10182209" cy="58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Unbounded"/>
              <a:buNone/>
            </a:pPr>
            <a:r>
              <a:rPr lang="en-US" sz="38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Technical Stack &amp; Components</a:t>
            </a:r>
            <a:endParaRPr sz="3800" b="0" i="0" u="none" strike="noStrike" cap="none" dirty="0"/>
          </a:p>
        </p:txBody>
      </p:sp>
      <p:sp>
        <p:nvSpPr>
          <p:cNvPr id="98" name="Google Shape;98;p4"/>
          <p:cNvSpPr/>
          <p:nvPr/>
        </p:nvSpPr>
        <p:spPr>
          <a:xfrm>
            <a:off x="522803" y="1224022"/>
            <a:ext cx="2984574" cy="58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Unbounded"/>
              <a:buNone/>
            </a:pPr>
            <a:r>
              <a:rPr lang="en-US" sz="15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Core Technologies</a:t>
            </a:r>
            <a:endParaRPr sz="1500" b="0" i="0" u="none" strike="noStrike" cap="none" dirty="0"/>
          </a:p>
        </p:txBody>
      </p:sp>
      <p:sp>
        <p:nvSpPr>
          <p:cNvPr id="99" name="Google Shape;99;p4"/>
          <p:cNvSpPr/>
          <p:nvPr/>
        </p:nvSpPr>
        <p:spPr>
          <a:xfrm>
            <a:off x="477083" y="2085312"/>
            <a:ext cx="6671786" cy="857964"/>
          </a:xfrm>
          <a:prstGeom prst="roundRect">
            <a:avLst>
              <a:gd name="adj" fmla="val 8526"/>
            </a:avLst>
          </a:prstGeom>
          <a:solidFill>
            <a:srgbClr val="112836"/>
          </a:solidFill>
          <a:ln w="15225" cap="flat" cmpd="sng">
            <a:solidFill>
              <a:srgbClr val="4960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0" name="Google Shape;100;p4"/>
          <p:cNvSpPr/>
          <p:nvPr/>
        </p:nvSpPr>
        <p:spPr>
          <a:xfrm>
            <a:off x="461843" y="2085312"/>
            <a:ext cx="60960" cy="857964"/>
          </a:xfrm>
          <a:prstGeom prst="roundRect">
            <a:avLst>
              <a:gd name="adj" fmla="val 33549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1" name="Google Shape;101;p4"/>
          <p:cNvSpPr/>
          <p:nvPr/>
        </p:nvSpPr>
        <p:spPr>
          <a:xfrm>
            <a:off x="674370" y="2236879"/>
            <a:ext cx="1604010" cy="20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50"/>
              <a:buFont typeface="Unbounded"/>
              <a:buNone/>
            </a:pPr>
            <a:r>
              <a:rPr lang="en-US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Python 3.7+</a:t>
            </a:r>
            <a:endParaRPr b="0" i="0" u="none" strike="noStrike" cap="none"/>
          </a:p>
        </p:txBody>
      </p:sp>
      <p:sp>
        <p:nvSpPr>
          <p:cNvPr id="102" name="Google Shape;102;p4"/>
          <p:cNvSpPr/>
          <p:nvPr/>
        </p:nvSpPr>
        <p:spPr>
          <a:xfrm>
            <a:off x="674370" y="2573587"/>
            <a:ext cx="6322933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None/>
            </a:pPr>
            <a:r>
              <a:rPr lang="en-US" sz="110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Primary development language powering all agent logic and orchestration.</a:t>
            </a:r>
            <a:endParaRPr sz="1100" b="0" i="0" u="none" strike="noStrike" cap="none"/>
          </a:p>
        </p:txBody>
      </p:sp>
      <p:sp>
        <p:nvSpPr>
          <p:cNvPr id="103" name="Google Shape;103;p4"/>
          <p:cNvSpPr/>
          <p:nvPr/>
        </p:nvSpPr>
        <p:spPr>
          <a:xfrm>
            <a:off x="492323" y="3055412"/>
            <a:ext cx="6671786" cy="857964"/>
          </a:xfrm>
          <a:prstGeom prst="roundRect">
            <a:avLst>
              <a:gd name="adj" fmla="val 8526"/>
            </a:avLst>
          </a:prstGeom>
          <a:solidFill>
            <a:srgbClr val="112836"/>
          </a:solidFill>
          <a:ln w="15225" cap="flat" cmpd="sng">
            <a:solidFill>
              <a:srgbClr val="4960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4" name="Google Shape;104;p4"/>
          <p:cNvSpPr/>
          <p:nvPr/>
        </p:nvSpPr>
        <p:spPr>
          <a:xfrm>
            <a:off x="461843" y="3079603"/>
            <a:ext cx="60960" cy="857964"/>
          </a:xfrm>
          <a:prstGeom prst="roundRect">
            <a:avLst>
              <a:gd name="adj" fmla="val 33549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5" name="Google Shape;105;p4"/>
          <p:cNvSpPr/>
          <p:nvPr/>
        </p:nvSpPr>
        <p:spPr>
          <a:xfrm>
            <a:off x="630045" y="5179086"/>
            <a:ext cx="1604010" cy="20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50"/>
              <a:buFont typeface="Unbounded"/>
              <a:buNone/>
            </a:pPr>
            <a:r>
              <a:rPr lang="en-US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Playwright</a:t>
            </a:r>
            <a:endParaRPr b="0" i="0" u="none" strike="noStrike" cap="none" dirty="0"/>
          </a:p>
        </p:txBody>
      </p:sp>
      <p:sp>
        <p:nvSpPr>
          <p:cNvPr id="106" name="Google Shape;106;p4"/>
          <p:cNvSpPr/>
          <p:nvPr/>
        </p:nvSpPr>
        <p:spPr>
          <a:xfrm>
            <a:off x="630045" y="5515795"/>
            <a:ext cx="6322933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None/>
            </a:pPr>
            <a:r>
              <a:rPr lang="en-US" sz="11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Modern automation framework for reliable, cross-browser testing with auto-waiting capabilities.</a:t>
            </a:r>
            <a:endParaRPr sz="1100" b="0" i="0" u="none" strike="noStrike" cap="none" dirty="0"/>
          </a:p>
        </p:txBody>
      </p:sp>
      <p:sp>
        <p:nvSpPr>
          <p:cNvPr id="107" name="Google Shape;107;p4"/>
          <p:cNvSpPr/>
          <p:nvPr/>
        </p:nvSpPr>
        <p:spPr>
          <a:xfrm>
            <a:off x="477083" y="4073894"/>
            <a:ext cx="6671786" cy="857964"/>
          </a:xfrm>
          <a:prstGeom prst="roundRect">
            <a:avLst>
              <a:gd name="adj" fmla="val 8526"/>
            </a:avLst>
          </a:prstGeom>
          <a:solidFill>
            <a:srgbClr val="112836"/>
          </a:solidFill>
          <a:ln w="15225" cap="flat" cmpd="sng">
            <a:solidFill>
              <a:srgbClr val="4960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8" name="Google Shape;108;p4"/>
          <p:cNvSpPr/>
          <p:nvPr/>
        </p:nvSpPr>
        <p:spPr>
          <a:xfrm>
            <a:off x="461843" y="4073894"/>
            <a:ext cx="60960" cy="857964"/>
          </a:xfrm>
          <a:prstGeom prst="roundRect">
            <a:avLst>
              <a:gd name="adj" fmla="val 33549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9" name="Google Shape;109;p4"/>
          <p:cNvSpPr/>
          <p:nvPr/>
        </p:nvSpPr>
        <p:spPr>
          <a:xfrm>
            <a:off x="674370" y="4225460"/>
            <a:ext cx="3962944" cy="328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50"/>
              <a:buFont typeface="Unbounded"/>
              <a:buNone/>
            </a:pPr>
            <a:r>
              <a:rPr lang="en-US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Anthropic/ Claude-3.5-sonnet </a:t>
            </a:r>
            <a:endParaRPr b="0" i="0" u="none" strike="noStrike" cap="none" dirty="0"/>
          </a:p>
        </p:txBody>
      </p:sp>
      <p:sp>
        <p:nvSpPr>
          <p:cNvPr id="110" name="Google Shape;110;p4"/>
          <p:cNvSpPr/>
          <p:nvPr/>
        </p:nvSpPr>
        <p:spPr>
          <a:xfrm>
            <a:off x="674370" y="4562169"/>
            <a:ext cx="6322933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None/>
            </a:pPr>
            <a:r>
              <a:rPr lang="en-US" sz="11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AI layer for code generation, natural language understanding, and intelligent reasoning.</a:t>
            </a:r>
            <a:endParaRPr sz="1100" b="0" i="0" u="none" strike="noStrike" cap="none" dirty="0"/>
          </a:p>
        </p:txBody>
      </p:sp>
      <p:sp>
        <p:nvSpPr>
          <p:cNvPr id="112" name="Google Shape;112;p4"/>
          <p:cNvSpPr/>
          <p:nvPr/>
        </p:nvSpPr>
        <p:spPr>
          <a:xfrm>
            <a:off x="461843" y="5068185"/>
            <a:ext cx="60960" cy="857964"/>
          </a:xfrm>
          <a:prstGeom prst="roundRect">
            <a:avLst>
              <a:gd name="adj" fmla="val 33549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3" name="Google Shape;113;p4"/>
          <p:cNvSpPr/>
          <p:nvPr/>
        </p:nvSpPr>
        <p:spPr>
          <a:xfrm>
            <a:off x="674370" y="3147033"/>
            <a:ext cx="3817450" cy="24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50"/>
              <a:buFont typeface="Unbounded"/>
              <a:buNone/>
            </a:pPr>
            <a:r>
              <a:rPr lang="en-US" dirty="0">
                <a:solidFill>
                  <a:srgbClr val="CAD6DE"/>
                </a:solidFill>
                <a:latin typeface="Unbounded"/>
                <a:sym typeface="Unbounded"/>
              </a:rPr>
              <a:t>LangGraph Framework  </a:t>
            </a:r>
            <a:endParaRPr b="0" i="0" u="none" strike="noStrike" cap="none" dirty="0"/>
          </a:p>
        </p:txBody>
      </p:sp>
      <p:sp>
        <p:nvSpPr>
          <p:cNvPr id="114" name="Google Shape;114;p4"/>
          <p:cNvSpPr/>
          <p:nvPr/>
        </p:nvSpPr>
        <p:spPr>
          <a:xfrm>
            <a:off x="674370" y="5550728"/>
            <a:ext cx="6322933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None/>
            </a:pPr>
            <a:r>
              <a:rPr lang="en-US" sz="11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sz="1100" b="0" i="0" u="none" strike="noStrike" cap="none" dirty="0"/>
          </a:p>
        </p:txBody>
      </p:sp>
      <p:sp>
        <p:nvSpPr>
          <p:cNvPr id="115" name="Google Shape;115;p4"/>
          <p:cNvSpPr/>
          <p:nvPr/>
        </p:nvSpPr>
        <p:spPr>
          <a:xfrm>
            <a:off x="7489150" y="1224022"/>
            <a:ext cx="3601216" cy="30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3333"/>
              </a:lnSpc>
              <a:buClr>
                <a:srgbClr val="FFFFFF"/>
              </a:buClr>
              <a:buSzPts val="1500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Unbounded"/>
                <a:ea typeface="Unbounded"/>
                <a:cs typeface="Unbounded"/>
                <a:sym typeface="Unbounded"/>
              </a:rPr>
              <a:t>🤖 </a:t>
            </a:r>
            <a:r>
              <a:rPr lang="en-US" sz="1600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AI Chatbot Assistant </a:t>
            </a:r>
            <a:endParaRPr sz="1600" b="0" i="0" u="none" strike="noStrike" cap="none" dirty="0"/>
          </a:p>
        </p:txBody>
      </p:sp>
      <p:pic>
        <p:nvPicPr>
          <p:cNvPr id="116" name="Google Shape;116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7858" y="1683949"/>
            <a:ext cx="6174599" cy="607477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7489150" y="8343305"/>
            <a:ext cx="6671786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None/>
            </a:pPr>
            <a:r>
              <a:rPr lang="en-US" sz="10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 intelligent assistant integrated directly into the platform that provides:</a:t>
            </a:r>
            <a:endParaRPr sz="1050" b="0" i="0" u="none" strike="noStrike" cap="none"/>
          </a:p>
        </p:txBody>
      </p:sp>
      <p:sp>
        <p:nvSpPr>
          <p:cNvPr id="118" name="Google Shape;118;p4"/>
          <p:cNvSpPr/>
          <p:nvPr/>
        </p:nvSpPr>
        <p:spPr>
          <a:xfrm>
            <a:off x="7489150" y="8684062"/>
            <a:ext cx="6671786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Char char="•"/>
            </a:pPr>
            <a:r>
              <a:rPr lang="en-US" sz="10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Real-time test planning guidance</a:t>
            </a:r>
            <a:endParaRPr sz="1050" b="0" i="0" u="none" strike="noStrike" cap="none"/>
          </a:p>
        </p:txBody>
      </p:sp>
      <p:sp>
        <p:nvSpPr>
          <p:cNvPr id="119" name="Google Shape;119;p4"/>
          <p:cNvSpPr/>
          <p:nvPr/>
        </p:nvSpPr>
        <p:spPr>
          <a:xfrm>
            <a:off x="7489150" y="8949809"/>
            <a:ext cx="6671786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Char char="•"/>
            </a:pPr>
            <a:r>
              <a:rPr lang="en-US" sz="10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Debugging support and error explanations</a:t>
            </a:r>
            <a:endParaRPr sz="1050" b="0" i="0" u="none" strike="noStrike" cap="none"/>
          </a:p>
        </p:txBody>
      </p:sp>
      <p:sp>
        <p:nvSpPr>
          <p:cNvPr id="120" name="Google Shape;120;p4"/>
          <p:cNvSpPr/>
          <p:nvPr/>
        </p:nvSpPr>
        <p:spPr>
          <a:xfrm>
            <a:off x="7489150" y="9215557"/>
            <a:ext cx="6671786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Char char="•"/>
            </a:pPr>
            <a:r>
              <a:rPr lang="en-US" sz="10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Web search capabilities for test scenarios</a:t>
            </a:r>
            <a:endParaRPr sz="1050" b="0" i="0" u="none" strike="noStrike" cap="none"/>
          </a:p>
        </p:txBody>
      </p:sp>
      <p:sp>
        <p:nvSpPr>
          <p:cNvPr id="121" name="Google Shape;121;p4"/>
          <p:cNvSpPr/>
          <p:nvPr/>
        </p:nvSpPr>
        <p:spPr>
          <a:xfrm>
            <a:off x="7489150" y="9481304"/>
            <a:ext cx="6671786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Char char="•"/>
            </a:pPr>
            <a:r>
              <a:rPr lang="en-US" sz="10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Context-aware recommendations</a:t>
            </a:r>
            <a:endParaRPr sz="1050" b="0" i="0" u="none" strike="noStrike" cap="none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CAC4A67-E6DB-8F10-1C72-F80860F73A5B}"/>
              </a:ext>
            </a:extLst>
          </p:cNvPr>
          <p:cNvCxnSpPr>
            <a:cxnSpLocks/>
          </p:cNvCxnSpPr>
          <p:nvPr/>
        </p:nvCxnSpPr>
        <p:spPr>
          <a:xfrm>
            <a:off x="461843" y="976278"/>
            <a:ext cx="135415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A5BCA6D1-66A5-B5D5-E158-66874995D5FA}"/>
              </a:ext>
            </a:extLst>
          </p:cNvPr>
          <p:cNvSpPr/>
          <p:nvPr/>
        </p:nvSpPr>
        <p:spPr>
          <a:xfrm>
            <a:off x="477083" y="6147614"/>
            <a:ext cx="6671786" cy="857964"/>
          </a:xfrm>
          <a:prstGeom prst="roundRect">
            <a:avLst>
              <a:gd name="adj" fmla="val 8526"/>
            </a:avLst>
          </a:prstGeom>
          <a:solidFill>
            <a:srgbClr val="112836"/>
          </a:solidFill>
          <a:ln w="15225" cap="flat" cmpd="sng">
            <a:solidFill>
              <a:srgbClr val="4960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F6216CB6-B404-5379-EC51-42CF5A25EFA3}"/>
              </a:ext>
            </a:extLst>
          </p:cNvPr>
          <p:cNvSpPr/>
          <p:nvPr/>
        </p:nvSpPr>
        <p:spPr>
          <a:xfrm>
            <a:off x="695835" y="6259616"/>
            <a:ext cx="1604010" cy="20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250"/>
              <a:buFont typeface="Unbounded"/>
              <a:buNone/>
            </a:pPr>
            <a:r>
              <a:rPr lang="en-US" b="0" i="0" u="none" strike="noStrike" cap="none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Streamlit</a:t>
            </a:r>
            <a:endParaRPr b="0" i="0" u="none" strike="noStrike" cap="none" dirty="0"/>
          </a:p>
        </p:txBody>
      </p:sp>
      <p:sp>
        <p:nvSpPr>
          <p:cNvPr id="8" name="Google Shape;114;p4">
            <a:extLst>
              <a:ext uri="{FF2B5EF4-FFF2-40B4-BE49-F238E27FC236}">
                <a16:creationId xmlns:a16="http://schemas.microsoft.com/office/drawing/2014/main" id="{5C9C2418-F442-CB9B-BCC4-184B423BC438}"/>
              </a:ext>
            </a:extLst>
          </p:cNvPr>
          <p:cNvSpPr/>
          <p:nvPr/>
        </p:nvSpPr>
        <p:spPr>
          <a:xfrm>
            <a:off x="695835" y="6574888"/>
            <a:ext cx="6322933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None/>
            </a:pPr>
            <a:r>
              <a:rPr lang="en-US" sz="11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Interactive web interface for easy test creation, execution monitoring, and chatbot assistance.</a:t>
            </a:r>
            <a:endParaRPr sz="1100" b="0" i="0" u="none" strike="noStrike" cap="none" dirty="0"/>
          </a:p>
        </p:txBody>
      </p:sp>
      <p:sp>
        <p:nvSpPr>
          <p:cNvPr id="9" name="Google Shape;112;p4">
            <a:extLst>
              <a:ext uri="{FF2B5EF4-FFF2-40B4-BE49-F238E27FC236}">
                <a16:creationId xmlns:a16="http://schemas.microsoft.com/office/drawing/2014/main" id="{19420ED5-2360-B915-73D9-72127BC577A4}"/>
              </a:ext>
            </a:extLst>
          </p:cNvPr>
          <p:cNvSpPr/>
          <p:nvPr/>
        </p:nvSpPr>
        <p:spPr>
          <a:xfrm>
            <a:off x="444945" y="6139299"/>
            <a:ext cx="60960" cy="857964"/>
          </a:xfrm>
          <a:prstGeom prst="roundRect">
            <a:avLst>
              <a:gd name="adj" fmla="val 33549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2" name="Google Shape;110;p4">
            <a:extLst>
              <a:ext uri="{FF2B5EF4-FFF2-40B4-BE49-F238E27FC236}">
                <a16:creationId xmlns:a16="http://schemas.microsoft.com/office/drawing/2014/main" id="{96BAC97C-67E6-5EF0-1472-9DC9264F5168}"/>
              </a:ext>
            </a:extLst>
          </p:cNvPr>
          <p:cNvSpPr/>
          <p:nvPr/>
        </p:nvSpPr>
        <p:spPr>
          <a:xfrm>
            <a:off x="630045" y="3472996"/>
            <a:ext cx="6322933" cy="21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050"/>
              <a:buFont typeface="Cabin"/>
              <a:buNone/>
            </a:pPr>
            <a:r>
              <a:rPr lang="en-US" sz="110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Language based applications, focusing on creating and managing workflows.</a:t>
            </a:r>
            <a:endParaRPr sz="1100" b="0" i="0" u="none" strike="noStrike" cap="non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837724" y="342866"/>
            <a:ext cx="10892722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3800" b="0" i="0" u="none" strike="noStrike" cap="none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Key Benefits &amp; Use Cases</a:t>
            </a:r>
            <a:endParaRPr sz="3800" b="0" i="0" u="none" strike="noStrike" cap="none" dirty="0"/>
          </a:p>
        </p:txBody>
      </p:sp>
      <p:sp>
        <p:nvSpPr>
          <p:cNvPr id="128" name="Google Shape;128;p5"/>
          <p:cNvSpPr/>
          <p:nvPr/>
        </p:nvSpPr>
        <p:spPr>
          <a:xfrm>
            <a:off x="837724" y="1908635"/>
            <a:ext cx="3014305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Automated Testing</a:t>
            </a:r>
            <a:endParaRPr sz="2200" b="0" i="0" u="none" strike="noStrike" cap="none"/>
          </a:p>
        </p:txBody>
      </p:sp>
      <p:sp>
        <p:nvSpPr>
          <p:cNvPr id="129" name="Google Shape;129;p5"/>
          <p:cNvSpPr/>
          <p:nvPr/>
        </p:nvSpPr>
        <p:spPr>
          <a:xfrm>
            <a:off x="837724" y="2756122"/>
            <a:ext cx="3014305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Generate and run comprehensive test suites for web applications without manual scripting effort.</a:t>
            </a:r>
            <a:endParaRPr sz="1850" b="0" i="0" u="none" strike="noStrike" cap="none"/>
          </a:p>
        </p:txBody>
      </p:sp>
      <p:sp>
        <p:nvSpPr>
          <p:cNvPr id="130" name="Google Shape;130;p5"/>
          <p:cNvSpPr/>
          <p:nvPr/>
        </p:nvSpPr>
        <p:spPr>
          <a:xfrm>
            <a:off x="4151233" y="1908635"/>
            <a:ext cx="3014305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UI Regression Testing</a:t>
            </a:r>
            <a:endParaRPr sz="2200" b="0" i="0" u="none" strike="noStrike" cap="none"/>
          </a:p>
        </p:txBody>
      </p:sp>
      <p:sp>
        <p:nvSpPr>
          <p:cNvPr id="131" name="Google Shape;131;p5"/>
          <p:cNvSpPr/>
          <p:nvPr/>
        </p:nvSpPr>
        <p:spPr>
          <a:xfrm>
            <a:off x="4151233" y="2756122"/>
            <a:ext cx="3014305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Detect visual changes and layout regressions automatically, ensuring consistent user experience.</a:t>
            </a:r>
            <a:endParaRPr sz="1850" b="0" i="0" u="none" strike="noStrike" cap="none"/>
          </a:p>
        </p:txBody>
      </p:sp>
      <p:sp>
        <p:nvSpPr>
          <p:cNvPr id="132" name="Google Shape;132;p5"/>
          <p:cNvSpPr/>
          <p:nvPr/>
        </p:nvSpPr>
        <p:spPr>
          <a:xfrm>
            <a:off x="7464743" y="1908635"/>
            <a:ext cx="3014305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User Flow Validation</a:t>
            </a:r>
            <a:endParaRPr sz="2200" b="0" i="0" u="none" strike="noStrike" cap="none"/>
          </a:p>
        </p:txBody>
      </p:sp>
      <p:sp>
        <p:nvSpPr>
          <p:cNvPr id="133" name="Google Shape;133;p5"/>
          <p:cNvSpPr/>
          <p:nvPr/>
        </p:nvSpPr>
        <p:spPr>
          <a:xfrm>
            <a:off x="7464743" y="2756122"/>
            <a:ext cx="3014305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Validate critical user journeys like checkout, signup, and authentication flows continuously.</a:t>
            </a:r>
            <a:endParaRPr sz="1850" b="0" i="0" u="none" strike="noStrike" cap="none"/>
          </a:p>
        </p:txBody>
      </p:sp>
      <p:sp>
        <p:nvSpPr>
          <p:cNvPr id="134" name="Google Shape;134;p5"/>
          <p:cNvSpPr/>
          <p:nvPr/>
        </p:nvSpPr>
        <p:spPr>
          <a:xfrm>
            <a:off x="10778252" y="1908635"/>
            <a:ext cx="2907268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 b="0" i="0" u="none" strike="noStrike" cap="non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CI/CD Integration</a:t>
            </a:r>
            <a:endParaRPr sz="2200" b="0" i="0" u="none" strike="noStrike" cap="none"/>
          </a:p>
        </p:txBody>
      </p:sp>
      <p:sp>
        <p:nvSpPr>
          <p:cNvPr id="135" name="Google Shape;135;p5"/>
          <p:cNvSpPr/>
          <p:nvPr/>
        </p:nvSpPr>
        <p:spPr>
          <a:xfrm>
            <a:off x="10778252" y="2756122"/>
            <a:ext cx="3014424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0" i="0" u="none" strike="noStrike" cap="none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Seamlessly integrate self-healing tests into continuous integration pipelines for rapid feedback.</a:t>
            </a:r>
            <a:endParaRPr sz="1850" b="0" i="0" u="none" strike="noStrike" cap="none" dirty="0"/>
          </a:p>
        </p:txBody>
      </p:sp>
      <p:sp>
        <p:nvSpPr>
          <p:cNvPr id="136" name="Google Shape;136;p5"/>
          <p:cNvSpPr/>
          <p:nvPr/>
        </p:nvSpPr>
        <p:spPr>
          <a:xfrm>
            <a:off x="1196697" y="5767149"/>
            <a:ext cx="12595979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 b="1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Why It Matters:</a:t>
            </a:r>
            <a:r>
              <a:rPr lang="en-US" sz="1850" b="0" i="0" u="none" strike="noStrike" cap="non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This system transforms brittle, maintenance-heavy test scripts into an intelligent, adaptive automation framework—reducing QA costs while improving test coverage and reliability.</a:t>
            </a:r>
            <a:endParaRPr sz="1850" b="0" i="0" u="none" strike="noStrike" cap="none"/>
          </a:p>
        </p:txBody>
      </p:sp>
      <p:sp>
        <p:nvSpPr>
          <p:cNvPr id="137" name="Google Shape;137;p5"/>
          <p:cNvSpPr/>
          <p:nvPr/>
        </p:nvSpPr>
        <p:spPr>
          <a:xfrm>
            <a:off x="837724" y="5497949"/>
            <a:ext cx="30480" cy="1304449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54CC9FE-DCF3-2DD5-7883-86855B936EB4}"/>
              </a:ext>
            </a:extLst>
          </p:cNvPr>
          <p:cNvCxnSpPr>
            <a:cxnSpLocks/>
          </p:cNvCxnSpPr>
          <p:nvPr/>
        </p:nvCxnSpPr>
        <p:spPr>
          <a:xfrm>
            <a:off x="868204" y="1224473"/>
            <a:ext cx="13367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705564" y="338378"/>
            <a:ext cx="8947190" cy="59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5675"/>
              </a:lnSpc>
              <a:buClr>
                <a:srgbClr val="FFFFFF"/>
              </a:buClr>
              <a:buSzPts val="3700"/>
            </a:pPr>
            <a:r>
              <a:rPr lang="en-US" sz="3800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Exceptional Team Effort</a:t>
            </a:r>
            <a:endParaRPr sz="3800" dirty="0">
              <a:ea typeface="+mn-ea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705566" y="1227892"/>
            <a:ext cx="6705719" cy="35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7272"/>
              </a:lnSpc>
              <a:buClr>
                <a:srgbClr val="FFFFFF"/>
              </a:buClr>
              <a:buSzPts val="2200"/>
            </a:pPr>
            <a:r>
              <a:rPr lang="en-US" sz="22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Kudos to Our Outstanding Contributors</a:t>
            </a:r>
            <a:endParaRPr sz="2200">
              <a:ea typeface="+mn-ea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705566" y="1885832"/>
            <a:ext cx="4271963" cy="1505903"/>
          </a:xfrm>
          <a:prstGeom prst="roundRect">
            <a:avLst>
              <a:gd name="adj" fmla="val 200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907137" y="2087404"/>
            <a:ext cx="604718" cy="604718"/>
          </a:xfrm>
          <a:prstGeom prst="roundRect">
            <a:avLst>
              <a:gd name="adj" fmla="val 15119586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pic>
        <p:nvPicPr>
          <p:cNvPr id="147" name="Google Shape;14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469" y="2253735"/>
            <a:ext cx="272058" cy="27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1824540" y="2186809"/>
            <a:ext cx="3373279" cy="296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4324"/>
              </a:lnSpc>
              <a:buClr>
                <a:srgbClr val="CAD6DE"/>
              </a:buClr>
              <a:buSzPts val="1850"/>
            </a:pPr>
            <a:r>
              <a:rPr lang="en-US" sz="1850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Chandra Sekhar Yandra</a:t>
            </a:r>
            <a:endParaRPr sz="1850" dirty="0">
              <a:ea typeface="+mn-ea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5179100" y="1885832"/>
            <a:ext cx="4272082" cy="1505903"/>
          </a:xfrm>
          <a:prstGeom prst="roundRect">
            <a:avLst>
              <a:gd name="adj" fmla="val 200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5380673" y="2087404"/>
            <a:ext cx="604718" cy="604718"/>
          </a:xfrm>
          <a:prstGeom prst="roundRect">
            <a:avLst>
              <a:gd name="adj" fmla="val 15119586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pic>
        <p:nvPicPr>
          <p:cNvPr id="151" name="Google Shape;151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7004" y="2253735"/>
            <a:ext cx="272058" cy="27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"/>
          <p:cNvSpPr/>
          <p:nvPr/>
        </p:nvSpPr>
        <p:spPr>
          <a:xfrm>
            <a:off x="6312260" y="2186808"/>
            <a:ext cx="2744501" cy="834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4324"/>
              </a:lnSpc>
              <a:buClr>
                <a:srgbClr val="CAD6DE"/>
              </a:buClr>
              <a:buSzPts val="1850"/>
            </a:pPr>
            <a:r>
              <a:rPr lang="en-US" sz="1850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Georgy </a:t>
            </a:r>
            <a:r>
              <a:rPr lang="en-US" sz="1850" dirty="0" err="1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Pulivilayil</a:t>
            </a:r>
            <a:r>
              <a:rPr lang="en-US" sz="1850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 James</a:t>
            </a:r>
            <a:endParaRPr sz="1850" dirty="0">
              <a:ea typeface="+mn-ea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9652754" y="1885832"/>
            <a:ext cx="4272082" cy="1505903"/>
          </a:xfrm>
          <a:prstGeom prst="roundRect">
            <a:avLst>
              <a:gd name="adj" fmla="val 200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9854327" y="2087404"/>
            <a:ext cx="604718" cy="604718"/>
          </a:xfrm>
          <a:prstGeom prst="roundRect">
            <a:avLst>
              <a:gd name="adj" fmla="val 15119586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pic>
        <p:nvPicPr>
          <p:cNvPr id="155" name="Google Shape;155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4134" y="2253735"/>
            <a:ext cx="272058" cy="27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10755665" y="2186809"/>
            <a:ext cx="2371606" cy="296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4324"/>
              </a:lnSpc>
              <a:buClr>
                <a:srgbClr val="CAD6DE"/>
              </a:buClr>
              <a:buSzPts val="1850"/>
            </a:pPr>
            <a:r>
              <a:rPr lang="en-US" sz="1850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Pramod Bhagat</a:t>
            </a:r>
            <a:endParaRPr sz="1850" dirty="0">
              <a:ea typeface="+mn-ea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760810" y="3593307"/>
            <a:ext cx="4271963" cy="1505903"/>
          </a:xfrm>
          <a:prstGeom prst="roundRect">
            <a:avLst>
              <a:gd name="adj" fmla="val 200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907137" y="3794879"/>
            <a:ext cx="604718" cy="604718"/>
          </a:xfrm>
          <a:prstGeom prst="roundRect">
            <a:avLst>
              <a:gd name="adj" fmla="val 15119586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pic>
        <p:nvPicPr>
          <p:cNvPr id="159" name="Google Shape;15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469" y="3961210"/>
            <a:ext cx="272058" cy="27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/>
          <p:nvPr/>
        </p:nvSpPr>
        <p:spPr>
          <a:xfrm>
            <a:off x="1828427" y="3936802"/>
            <a:ext cx="2371606" cy="296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4324"/>
              </a:lnSpc>
              <a:buClr>
                <a:srgbClr val="CAD6DE"/>
              </a:buClr>
              <a:buSzPts val="1850"/>
            </a:pPr>
            <a:r>
              <a:rPr lang="en-US" sz="1850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Nitesh Sharma</a:t>
            </a:r>
            <a:endParaRPr sz="1850" dirty="0">
              <a:ea typeface="+mn-ea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5179100" y="3593307"/>
            <a:ext cx="4272082" cy="1505903"/>
          </a:xfrm>
          <a:prstGeom prst="roundRect">
            <a:avLst>
              <a:gd name="adj" fmla="val 200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5380673" y="3794879"/>
            <a:ext cx="604718" cy="604718"/>
          </a:xfrm>
          <a:prstGeom prst="roundRect">
            <a:avLst>
              <a:gd name="adj" fmla="val 15119586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pic>
        <p:nvPicPr>
          <p:cNvPr id="163" name="Google Shape;16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7004" y="3961210"/>
            <a:ext cx="272058" cy="27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6388537" y="3911893"/>
            <a:ext cx="3556278" cy="296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4324"/>
              </a:lnSpc>
              <a:buClr>
                <a:srgbClr val="CAD6DE"/>
              </a:buClr>
              <a:buSzPts val="1850"/>
            </a:pPr>
            <a:r>
              <a:rPr lang="en-US" sz="1850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Rajkumar Vaitheeswaran</a:t>
            </a:r>
            <a:endParaRPr sz="1850" dirty="0">
              <a:ea typeface="+mn-ea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9652754" y="3593307"/>
            <a:ext cx="4272082" cy="1505903"/>
          </a:xfrm>
          <a:prstGeom prst="roundRect">
            <a:avLst>
              <a:gd name="adj" fmla="val 200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9854327" y="3794879"/>
            <a:ext cx="604718" cy="604718"/>
          </a:xfrm>
          <a:prstGeom prst="roundRect">
            <a:avLst>
              <a:gd name="adj" fmla="val 15119586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pic>
        <p:nvPicPr>
          <p:cNvPr id="167" name="Google Shape;16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0658" y="3961210"/>
            <a:ext cx="272058" cy="27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10847105" y="3895786"/>
            <a:ext cx="2371606" cy="296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4324"/>
              </a:lnSpc>
              <a:buClr>
                <a:srgbClr val="CAD6DE"/>
              </a:buClr>
              <a:buSzPts val="1850"/>
            </a:pPr>
            <a:r>
              <a:rPr lang="en-US" sz="1850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Rashmi Iyer</a:t>
            </a:r>
            <a:endParaRPr sz="1850" dirty="0">
              <a:ea typeface="+mn-ea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760810" y="5300782"/>
            <a:ext cx="13219271" cy="1505903"/>
          </a:xfrm>
          <a:prstGeom prst="roundRect">
            <a:avLst>
              <a:gd name="adj" fmla="val 2008"/>
            </a:avLst>
          </a:prstGeom>
          <a:solidFill>
            <a:srgbClr val="304755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907137" y="5502354"/>
            <a:ext cx="604718" cy="604718"/>
          </a:xfrm>
          <a:prstGeom prst="roundRect">
            <a:avLst>
              <a:gd name="adj" fmla="val 15119586"/>
            </a:avLst>
          </a:prstGeom>
          <a:solidFill>
            <a:srgbClr val="0A988B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pic>
        <p:nvPicPr>
          <p:cNvPr id="171" name="Google Shape;171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469" y="5668685"/>
            <a:ext cx="272058" cy="27205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/>
          <p:nvPr/>
        </p:nvSpPr>
        <p:spPr>
          <a:xfrm>
            <a:off x="1828427" y="5668685"/>
            <a:ext cx="2371606" cy="296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4324"/>
              </a:lnSpc>
              <a:buClr>
                <a:srgbClr val="CAD6DE"/>
              </a:buClr>
              <a:buSzPts val="1850"/>
            </a:pPr>
            <a:r>
              <a:rPr lang="en-US" sz="1850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Sabitha P.U.</a:t>
            </a:r>
            <a:endParaRPr sz="1850" dirty="0">
              <a:ea typeface="+mn-ea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705566" y="7033381"/>
            <a:ext cx="13219271" cy="64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61290"/>
              </a:lnSpc>
              <a:buClr>
                <a:srgbClr val="CAD6DE"/>
              </a:buClr>
              <a:buSzPts val="1550"/>
            </a:pPr>
            <a:r>
              <a:rPr lang="en-US" sz="155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This project exemplifies true collaboration, technical excellence, and innovative problem-solving. Each team member brought unique expertise and dedication that made this intelligent automation system possible.</a:t>
            </a:r>
            <a:endParaRPr sz="1550" dirty="0">
              <a:ea typeface="+mn-ea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016E45-93D7-5E49-2072-AD7C678E435D}"/>
              </a:ext>
            </a:extLst>
          </p:cNvPr>
          <p:cNvCxnSpPr>
            <a:cxnSpLocks/>
          </p:cNvCxnSpPr>
          <p:nvPr/>
        </p:nvCxnSpPr>
        <p:spPr>
          <a:xfrm>
            <a:off x="727628" y="1054656"/>
            <a:ext cx="133673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/>
          <p:nvPr/>
        </p:nvSpPr>
        <p:spPr>
          <a:xfrm>
            <a:off x="6107345" y="350164"/>
            <a:ext cx="487703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6315"/>
              </a:lnSpc>
              <a:buClr>
                <a:srgbClr val="FFFFFF"/>
              </a:buClr>
              <a:buSzPts val="3800"/>
            </a:pPr>
            <a:r>
              <a:rPr lang="en-US" sz="3800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Thank You !!</a:t>
            </a:r>
            <a:endParaRPr sz="3800" dirty="0">
              <a:ea typeface="+mn-ea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6211847" y="1223029"/>
            <a:ext cx="3990244" cy="45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3913"/>
              </a:lnSpc>
              <a:buClr>
                <a:srgbClr val="FFFFFF"/>
              </a:buClr>
              <a:buSzPts val="2300"/>
            </a:pPr>
            <a:r>
              <a:rPr lang="en-US" sz="2300" dirty="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Special Thanks To:</a:t>
            </a:r>
            <a:endParaRPr sz="2300" dirty="0">
              <a:ea typeface="+mn-ea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211849" y="1824062"/>
            <a:ext cx="3593783" cy="2512806"/>
          </a:xfrm>
          <a:prstGeom prst="roundRect">
            <a:avLst>
              <a:gd name="adj" fmla="val 1581"/>
            </a:avLst>
          </a:prstGeom>
          <a:solidFill>
            <a:srgbClr val="112836"/>
          </a:solidFill>
          <a:ln w="22850" cap="flat" cmpd="sng">
            <a:solidFill>
              <a:srgbClr val="4960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6441878" y="2069627"/>
            <a:ext cx="2953108" cy="38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6315"/>
              </a:lnSpc>
              <a:buClr>
                <a:srgbClr val="CAD6DE"/>
              </a:buClr>
              <a:buSzPts val="1900"/>
            </a:pPr>
            <a:r>
              <a:rPr lang="en-US" sz="1900" b="1" u="sng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The </a:t>
            </a:r>
            <a:r>
              <a:rPr lang="en-US" sz="1900" b="1" u="sng" dirty="0" err="1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Outskill</a:t>
            </a:r>
            <a:r>
              <a:rPr lang="en-US" sz="1900" b="1" u="sng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 Team</a:t>
            </a:r>
            <a:endParaRPr sz="1900" b="1" u="sng" dirty="0">
              <a:ea typeface="+mn-ea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6441875" y="2543674"/>
            <a:ext cx="3133726" cy="9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62500"/>
              </a:lnSpc>
              <a:buClr>
                <a:srgbClr val="CAD6DE"/>
              </a:buClr>
              <a:buSzPts val="1600"/>
            </a:pPr>
            <a:r>
              <a:rPr lang="en-US" sz="1800" b="1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Karthik, Shyam, and our invaluable mentors </a:t>
            </a:r>
            <a:r>
              <a:rPr lang="en-US" sz="160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for their guidance, support, and technical leadership.</a:t>
            </a:r>
            <a:endParaRPr sz="1600" dirty="0">
              <a:ea typeface="+mn-ea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211850" y="4446592"/>
            <a:ext cx="3593783" cy="3090678"/>
          </a:xfrm>
          <a:prstGeom prst="roundRect">
            <a:avLst>
              <a:gd name="adj" fmla="val 1353"/>
            </a:avLst>
          </a:prstGeom>
          <a:solidFill>
            <a:srgbClr val="112836"/>
          </a:solidFill>
          <a:ln w="22850" cap="flat" cmpd="sng">
            <a:solidFill>
              <a:srgbClr val="4960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defTabSz="914364"/>
            <a:endParaRPr>
              <a:ea typeface="+mn-ea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6441877" y="4676620"/>
            <a:ext cx="3133723" cy="37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26315"/>
              </a:lnSpc>
              <a:buClr>
                <a:srgbClr val="CAD6DE"/>
              </a:buClr>
              <a:buSzPts val="1900"/>
            </a:pPr>
            <a:r>
              <a:rPr lang="en-US" sz="1900" b="1" u="sng" dirty="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Global Cohorts</a:t>
            </a:r>
            <a:endParaRPr sz="1900" b="1" u="sng" dirty="0">
              <a:ea typeface="+mn-e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441877" y="5188590"/>
            <a:ext cx="3133726" cy="132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62500"/>
              </a:lnSpc>
              <a:buClr>
                <a:srgbClr val="CAD6DE"/>
              </a:buClr>
              <a:buSzPts val="1600"/>
            </a:pPr>
            <a:r>
              <a:rPr lang="en-US" sz="160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Innovators from around the world whose creativity, enthusiasm, and capabilities inspired and motivated us throughout this journey.</a:t>
            </a:r>
            <a:endParaRPr sz="1600" dirty="0">
              <a:ea typeface="+mn-ea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10318790" y="1880495"/>
            <a:ext cx="3593783" cy="3175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62500"/>
              </a:lnSpc>
              <a:buClr>
                <a:srgbClr val="CAD6DE"/>
              </a:buClr>
              <a:buSzPts val="1600"/>
            </a:pPr>
            <a:r>
              <a:rPr lang="en-US" sz="200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Your passion for innovation and commitment to pushing technological boundaries has been truly inspiring. Together, we're building the future of intelligent browser automation.</a:t>
            </a:r>
            <a:endParaRPr sz="2000" dirty="0">
              <a:ea typeface="+mn-ea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10318790" y="5512559"/>
            <a:ext cx="3593783" cy="33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914364">
              <a:lnSpc>
                <a:spcPct val="162500"/>
              </a:lnSpc>
              <a:buClr>
                <a:srgbClr val="CAD6DE"/>
              </a:buClr>
              <a:buSzPts val="1600"/>
            </a:pPr>
            <a:r>
              <a:rPr lang="en-US" sz="1800" dirty="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Let's continue innovating! </a:t>
            </a:r>
            <a:r>
              <a:rPr lang="en-US" sz="1800" b="1" dirty="0">
                <a:latin typeface="Cabin"/>
                <a:ea typeface="Cabin"/>
                <a:cs typeface="Cabin"/>
                <a:sym typeface="Cabin"/>
              </a:rPr>
              <a:t>🚀</a:t>
            </a:r>
            <a:endParaRPr sz="1800" dirty="0"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613</Words>
  <Application>Microsoft Office PowerPoint</Application>
  <PresentationFormat>Custom</PresentationFormat>
  <Paragraphs>85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Unbounded</vt:lpstr>
      <vt:lpstr>Cabin</vt:lpstr>
      <vt:lpstr>Unbounded Light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Rashmi Raghunandan</dc:creator>
  <cp:lastModifiedBy>Rashmi R</cp:lastModifiedBy>
  <cp:revision>2</cp:revision>
  <dcterms:created xsi:type="dcterms:W3CDTF">2025-11-08T17:30:44Z</dcterms:created>
  <dcterms:modified xsi:type="dcterms:W3CDTF">2025-11-09T11:07:54Z</dcterms:modified>
</cp:coreProperties>
</file>